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581" r:id="rId2"/>
    <p:sldId id="640" r:id="rId3"/>
    <p:sldId id="641" r:id="rId4"/>
    <p:sldId id="642" r:id="rId5"/>
    <p:sldId id="666" r:id="rId6"/>
    <p:sldId id="667" r:id="rId7"/>
    <p:sldId id="660" r:id="rId8"/>
    <p:sldId id="668" r:id="rId9"/>
    <p:sldId id="669" r:id="rId10"/>
    <p:sldId id="670" r:id="rId11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FFF66"/>
    <a:srgbClr val="FF96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91" autoAdjust="0"/>
    <p:restoredTop sz="91328" autoAdjust="0"/>
  </p:normalViewPr>
  <p:slideViewPr>
    <p:cSldViewPr>
      <p:cViewPr varScale="1">
        <p:scale>
          <a:sx n="143" d="100"/>
          <a:sy n="143" d="100"/>
        </p:scale>
        <p:origin x="216" y="1312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7/19/18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602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4400" kern="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1 Corinthians </a:t>
            </a:r>
            <a:r>
              <a:rPr lang="en-AU" sz="4400" kern="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15 : 35-58</a:t>
            </a:r>
            <a:endParaRPr lang="en-AU" sz="4400" kern="0" dirty="0" smtClean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 smtClean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 smtClean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 smtClean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834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2186"/>
            <a:ext cx="76360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u="sng" dirty="0" smtClean="0">
                <a:solidFill>
                  <a:srgbClr val="FFFF00"/>
                </a:solidFill>
              </a:rPr>
              <a:t>We believe in the resurrection of the Body</a:t>
            </a:r>
            <a:endParaRPr lang="en-AU" sz="2400" u="sng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7068" y="473851"/>
            <a:ext cx="8064896" cy="369332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 smtClean="0">
                <a:solidFill>
                  <a:schemeClr val="bg1"/>
                </a:solidFill>
              </a:rPr>
              <a:t>Jesus Christ became a life-giving Spirit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endParaRPr lang="en-AU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4065" y="843183"/>
            <a:ext cx="9144000" cy="1107996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We will be given Spiritual bodies, just like Jesus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 secret revealed:   “Death isn’t the end.  We will be instantly changed”</a:t>
            </a:r>
            <a:endParaRPr lang="en-US" sz="2200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“Sin” gives death it’s “sting”.  “God’s Law” reveals our utter sinfulness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-11905" y="1778834"/>
            <a:ext cx="9144000" cy="1107996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Man’s answer is to “condone sin”.  God’s answer is to “pardon sin”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Eternal life is neither deserved, nor earned.  The repentant sinner gains life.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rgbClr val="FFFF00"/>
                </a:solidFill>
                <a:latin typeface="Comic Sans MS" charset="0"/>
                <a:ea typeface="Comic Sans MS" charset="0"/>
                <a:cs typeface="Comic Sans MS" charset="0"/>
              </a:rPr>
              <a:t>Death is swallowed up in victory through our Lord Jesus Christ</a:t>
            </a:r>
            <a:endParaRPr lang="en-US" sz="2200" dirty="0" smtClean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2633" y="2901777"/>
            <a:ext cx="8784976" cy="646331"/>
          </a:xfrm>
          <a:prstGeom prst="rect">
            <a:avLst/>
          </a:prstGeom>
          <a:ln w="15875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AU" b="1" baseline="30000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58 </a:t>
            </a:r>
            <a:r>
              <a:rPr lang="en-AU" b="1" u="sng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Therefore</a:t>
            </a:r>
            <a:r>
              <a:rPr lang="en-AU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, </a:t>
            </a:r>
            <a:r>
              <a:rPr lang="en-AU" dirty="0" smtClean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my </a:t>
            </a:r>
            <a:r>
              <a:rPr lang="en-AU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beloved brothers, be steadfast, immovable, always abounding in the work of the Lord, knowing that in the Lord your labour is not in vain.</a:t>
            </a:r>
            <a:endParaRPr lang="en-GB" dirty="0">
              <a:solidFill>
                <a:schemeClr val="bg1"/>
              </a:solidFill>
              <a:effectLst/>
              <a:latin typeface="Times New Roman" charset="0"/>
              <a:ea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4065" y="3563055"/>
            <a:ext cx="9144000" cy="2123658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We are saved by grace, but we are not saved to stay the same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Stand on the firm foundation of Jesus Christ.  Never lose faith.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Don’t waver from the truth by teachings that appeal to the flesh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Work!!!  Serve the Lord, in The Lord’s work.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Those with an eternal perspective, have a compulsion of the Spirit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Work of eternal value, is never in vain...</a:t>
            </a:r>
          </a:p>
        </p:txBody>
      </p:sp>
    </p:spTree>
    <p:extLst>
      <p:ext uri="{BB962C8B-B14F-4D97-AF65-F5344CB8AC3E}">
        <p14:creationId xmlns:p14="http://schemas.microsoft.com/office/powerpoint/2010/main" val="597212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502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800" b="1" baseline="30000">
                <a:solidFill>
                  <a:schemeClr val="bg1"/>
                </a:solidFill>
                <a:latin typeface="Times New Roman" charset="0"/>
                <a:ea typeface="Arial" charset="0"/>
              </a:rPr>
              <a:t>35 </a:t>
            </a:r>
            <a:r>
              <a:rPr lang="en-AU" sz="2800">
                <a:solidFill>
                  <a:schemeClr val="bg1"/>
                </a:solidFill>
                <a:latin typeface="Times New Roman" charset="0"/>
                <a:ea typeface="Arial" charset="0"/>
              </a:rPr>
              <a:t>But someone will ask, “How are the dead raised?  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With what kind of body do they come?”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36 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You foolish person!  What you sow does not come to life unless it dies.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37 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And what you sow is not the body that is to be, but a bare kernel, perhaps of wheat or of some other grain.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38 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But God gives it a body as he has chosen, and to each kind of seed its own body.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39 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For not all flesh is the same, but there is one kind for humans, another for animals, another for birds, and another for fish.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40 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There are heavenly bodies and earthly bodies, but the glory of the heavenly is of one kind, and the glory of the earthly is of another.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endParaRPr lang="en-GB" sz="28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15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312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3200" b="1" baseline="3000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41 </a:t>
            </a:r>
            <a:r>
              <a:rPr lang="en-AU" sz="320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There is one glory of the sun, and another glory of the moon, and another glory of the stars; for star differs from star in glory. </a:t>
            </a:r>
            <a:endParaRPr lang="en-GB" sz="2800" dirty="0">
              <a:solidFill>
                <a:schemeClr val="bg1"/>
              </a:solidFill>
              <a:latin typeface="Calibri" charset="0"/>
              <a:ea typeface="Arial" charset="0"/>
              <a:cs typeface="Times New Roman" charset="0"/>
            </a:endParaRPr>
          </a:p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 </a:t>
            </a:r>
            <a:endParaRPr lang="en-GB" sz="2800" dirty="0">
              <a:solidFill>
                <a:schemeClr val="bg1"/>
              </a:solidFill>
              <a:latin typeface="Calibri" charset="0"/>
              <a:ea typeface="Arial" charset="0"/>
              <a:cs typeface="Times New Roman" charset="0"/>
            </a:endParaRPr>
          </a:p>
          <a:p>
            <a:r>
              <a:rPr lang="en-AU" sz="32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42 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So is it with the resurrection of the dead.  What is sown is perishable;  what is raised is imperishable.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43 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It is sown in dishonour;  it is raised in glory.  It is sown in weakness;  it is raised in power.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44 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It is sown a natural body;  it is raised a spiritual body.  If there is a natural body, there is also a spiritual body.</a:t>
            </a:r>
            <a:r>
              <a:rPr lang="en-GB" sz="3200" dirty="0">
                <a:solidFill>
                  <a:schemeClr val="bg1"/>
                </a:solidFill>
              </a:rPr>
              <a:t> </a:t>
            </a:r>
            <a:endParaRPr lang="en-GB" sz="32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4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82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30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45 </a:t>
            </a:r>
            <a:r>
              <a:rPr lang="en-AU" sz="3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Thus it is written, “The first man Adam became a living being”; the last Adam became a life-giving spirit.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46 </a:t>
            </a:r>
            <a:r>
              <a:rPr lang="en-AU" sz="3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But it is not the spiritual that is first but the natural, and then the spiritual.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47 </a:t>
            </a:r>
            <a:r>
              <a:rPr lang="en-AU" sz="3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The first man was from the earth, a man of dust;  the second man is from heaven.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48 </a:t>
            </a:r>
            <a:r>
              <a:rPr lang="en-AU" sz="3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As was the man of dust, so also are those who are of the dust, and as is the man of heaven, so also are those who are of heaven.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49 </a:t>
            </a:r>
            <a:r>
              <a:rPr lang="en-AU" sz="3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Just as we have borne the image of the man of dust, we shall also bear the image of the man of heaven.</a:t>
            </a:r>
            <a:r>
              <a:rPr lang="en-GB" sz="3000" dirty="0">
                <a:solidFill>
                  <a:schemeClr val="bg1"/>
                </a:solidFill>
              </a:rPr>
              <a:t> </a:t>
            </a:r>
            <a:endParaRPr lang="en-GB" sz="30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40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05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800" b="1" baseline="30000">
                <a:solidFill>
                  <a:schemeClr val="bg1"/>
                </a:solidFill>
                <a:latin typeface="Times New Roman" charset="0"/>
                <a:ea typeface="Arial" charset="0"/>
              </a:rPr>
              <a:t>50 </a:t>
            </a:r>
            <a:r>
              <a:rPr lang="en-AU" sz="2800">
                <a:solidFill>
                  <a:schemeClr val="bg1"/>
                </a:solidFill>
                <a:latin typeface="Times New Roman" charset="0"/>
                <a:ea typeface="Arial" charset="0"/>
              </a:rPr>
              <a:t>I tell you this, brothers:  flesh and blood cannot inherit the kingdom of God, nor does the perishable inherit the imperishable.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51 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Behold!  I tell you a mystery.  We shall not all sleep, but we shall all be changed, 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52 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in a moment, in the twinkling of an eye, at the last trumpet.  For the trumpet will sound, and the dead will be raised imperishable, and we shall be changed.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53 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For this perishable body must put on the imperishable, and this mortal body must put on immortality.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endParaRPr lang="en-GB" sz="28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2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60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54 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When the perishable puts on the imperishable, and the mortal puts on immortality, then shall come to pass the saying that is written: </a:t>
            </a:r>
            <a:r>
              <a:rPr lang="en-AU" sz="2800" dirty="0" smtClean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	</a:t>
            </a:r>
            <a:r>
              <a:rPr lang="en-AU" sz="2800" i="1" dirty="0" smtClean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“</a:t>
            </a:r>
            <a:r>
              <a:rPr lang="en-AU" sz="2800" i="1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Death is swallowed up in victory.” </a:t>
            </a:r>
            <a:endParaRPr lang="en-GB" sz="2800" i="1" dirty="0">
              <a:solidFill>
                <a:schemeClr val="bg1"/>
              </a:solidFill>
              <a:latin typeface="Calibri" charset="0"/>
              <a:ea typeface="Arial" charset="0"/>
              <a:cs typeface="Times New Roman" charset="0"/>
            </a:endParaRPr>
          </a:p>
          <a:p>
            <a:pPr marL="2438400" lvl="4" indent="-609600">
              <a:lnSpc>
                <a:spcPct val="115000"/>
              </a:lnSpc>
              <a:spcAft>
                <a:spcPts val="1000"/>
              </a:spcAft>
              <a:tabLst>
                <a:tab pos="127000" algn="r"/>
                <a:tab pos="254000" algn="l"/>
              </a:tabLst>
            </a:pPr>
            <a:r>
              <a:rPr lang="en-AU" sz="2800" i="1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	</a:t>
            </a:r>
            <a:r>
              <a:rPr lang="en-AU" sz="2800" b="1" i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55 </a:t>
            </a:r>
            <a:r>
              <a:rPr lang="en-AU" sz="2800" i="1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	“O death, where is your victory? </a:t>
            </a:r>
            <a:endParaRPr lang="en-GB" sz="2800" i="1" dirty="0">
              <a:solidFill>
                <a:schemeClr val="bg1"/>
              </a:solidFill>
              <a:latin typeface="Calibri" charset="0"/>
              <a:ea typeface="Arial" charset="0"/>
              <a:cs typeface="Times New Roman" charset="0"/>
            </a:endParaRPr>
          </a:p>
          <a:p>
            <a:pPr marL="2895600" lvl="5" indent="-203200">
              <a:lnSpc>
                <a:spcPct val="115000"/>
              </a:lnSpc>
              <a:spcAft>
                <a:spcPts val="1000"/>
              </a:spcAft>
            </a:pPr>
            <a:r>
              <a:rPr lang="en-AU" sz="2800" i="1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O death, where is your sting?”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 </a:t>
            </a:r>
            <a:endParaRPr lang="en-GB" sz="2800" dirty="0">
              <a:solidFill>
                <a:schemeClr val="bg1"/>
              </a:solidFill>
              <a:latin typeface="Calibri" charset="0"/>
              <a:ea typeface="Arial" charset="0"/>
              <a:cs typeface="Times New Roman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56 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The sting of death is sin, and the power of sin is the law.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57 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But thanks be to God, who gives us the victory through our Lord Jesus Christ. </a:t>
            </a:r>
            <a:endParaRPr lang="en-GB" sz="2800" dirty="0">
              <a:solidFill>
                <a:schemeClr val="bg1"/>
              </a:solidFill>
              <a:latin typeface="Calibri" charset="0"/>
              <a:ea typeface="Arial" charset="0"/>
              <a:cs typeface="Times New Roman" charset="0"/>
            </a:endParaRPr>
          </a:p>
          <a:p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58 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Therefore, my beloved brothers, be steadfast, immovable, always abounding in the work of the Lord, knowing that in the Lord your labour is not in vain.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endParaRPr lang="en-GB" sz="28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4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2186"/>
            <a:ext cx="76360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u="sng" dirty="0" smtClean="0">
                <a:solidFill>
                  <a:srgbClr val="FFFF00"/>
                </a:solidFill>
              </a:rPr>
              <a:t>We believe in the resurrection of the Body</a:t>
            </a:r>
            <a:endParaRPr lang="en-AU" sz="2400" u="sng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19" y="409228"/>
            <a:ext cx="9144000" cy="1384995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What you sow does not come to life unless it dies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Our physical bodies are not suitable for eternity </a:t>
            </a:r>
            <a:b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en-US" sz="2000" i="1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(Perishable / Imperishable;  </a:t>
            </a:r>
            <a:r>
              <a:rPr lang="en-US" sz="2000" i="1" dirty="0" err="1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D</a:t>
            </a:r>
            <a:r>
              <a:rPr lang="en-US" sz="2000" i="1" dirty="0" err="1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ishonourably</a:t>
            </a:r>
            <a:r>
              <a:rPr lang="en-US" sz="2000" i="1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disposed of / Raised in honour;  </a:t>
            </a:r>
            <a:r>
              <a:rPr lang="en-US" sz="2000" i="1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Sown in weakness / </a:t>
            </a:r>
            <a:r>
              <a:rPr lang="en-US" sz="2000" i="1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Raised in Power;  </a:t>
            </a:r>
            <a:r>
              <a:rPr lang="en-US" sz="2000" i="1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Natural </a:t>
            </a:r>
            <a:r>
              <a:rPr lang="en-US" sz="2000" i="1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/ Spiritual)</a:t>
            </a:r>
            <a:endParaRPr lang="en-US" sz="2200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1133" y="1794223"/>
            <a:ext cx="8064896" cy="1200329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first man </a:t>
            </a:r>
            <a:r>
              <a:rPr lang="en-AU" dirty="0" err="1" smtClean="0">
                <a:solidFill>
                  <a:schemeClr val="bg1"/>
                </a:solidFill>
                <a:latin typeface="Times New Roman" charset="0"/>
                <a:ea typeface="Arial" charset="0"/>
              </a:rPr>
              <a:t>אָדָם</a:t>
            </a:r>
            <a:r>
              <a:rPr lang="en-AU" dirty="0" smtClean="0">
                <a:solidFill>
                  <a:schemeClr val="bg1"/>
                </a:solidFill>
                <a:latin typeface="Times New Roman" charset="0"/>
                <a:ea typeface="Arial" charset="0"/>
              </a:rPr>
              <a:t>   . (Adam) =  man </a:t>
            </a:r>
            <a:r>
              <a:rPr lang="en-AU" dirty="0" smtClean="0"/>
              <a:t>“      </a:t>
            </a:r>
            <a:r>
              <a:rPr lang="en-AU" dirty="0" smtClean="0">
                <a:solidFill>
                  <a:schemeClr val="bg1"/>
                </a:solidFill>
              </a:rPr>
              <a:t>dirt = </a:t>
            </a:r>
            <a:r>
              <a:rPr lang="en-AU" dirty="0" err="1">
                <a:solidFill>
                  <a:schemeClr val="bg1"/>
                </a:solidFill>
              </a:rPr>
              <a:t>אֲדָמ</a:t>
            </a:r>
            <a:r>
              <a:rPr lang="en-AU" dirty="0">
                <a:solidFill>
                  <a:schemeClr val="bg1"/>
                </a:solidFill>
              </a:rPr>
              <a:t>ָ֖</a:t>
            </a:r>
            <a:r>
              <a:rPr lang="en-AU" dirty="0" err="1">
                <a:solidFill>
                  <a:schemeClr val="bg1"/>
                </a:solidFill>
              </a:rPr>
              <a:t>ה</a:t>
            </a:r>
            <a:r>
              <a:rPr lang="en-AU" dirty="0">
                <a:solidFill>
                  <a:schemeClr val="bg1"/>
                </a:solidFill>
              </a:rPr>
              <a:t> (</a:t>
            </a:r>
            <a:r>
              <a:rPr lang="en-AU" dirty="0" err="1">
                <a:solidFill>
                  <a:schemeClr val="bg1"/>
                </a:solidFill>
              </a:rPr>
              <a:t>adamah</a:t>
            </a:r>
            <a:r>
              <a:rPr lang="en-AU" dirty="0" smtClean="0">
                <a:solidFill>
                  <a:schemeClr val="bg1"/>
                </a:solidFill>
              </a:rPr>
              <a:t>)</a:t>
            </a:r>
          </a:p>
          <a:p>
            <a:pPr algn="ctr"/>
            <a:r>
              <a:rPr lang="en-AU" dirty="0" smtClean="0">
                <a:solidFill>
                  <a:schemeClr val="bg1"/>
                </a:solidFill>
              </a:rPr>
              <a:t>Adam </a:t>
            </a:r>
            <a:r>
              <a:rPr lang="mr-IN" dirty="0" smtClean="0">
                <a:solidFill>
                  <a:schemeClr val="bg1"/>
                </a:solidFill>
              </a:rPr>
              <a:t>–</a:t>
            </a:r>
            <a:r>
              <a:rPr lang="en-AU" dirty="0" smtClean="0">
                <a:solidFill>
                  <a:schemeClr val="bg1"/>
                </a:solidFill>
              </a:rPr>
              <a:t> created from dirt </a:t>
            </a:r>
            <a:r>
              <a:rPr lang="mr-IN" dirty="0" smtClean="0">
                <a:solidFill>
                  <a:schemeClr val="bg1"/>
                </a:solidFill>
              </a:rPr>
              <a:t>–</a:t>
            </a:r>
            <a:r>
              <a:rPr lang="en-AU" dirty="0" smtClean="0">
                <a:solidFill>
                  <a:schemeClr val="bg1"/>
                </a:solidFill>
              </a:rPr>
              <a:t> </a:t>
            </a:r>
            <a:r>
              <a:rPr lang="en-AU" dirty="0" err="1" smtClean="0">
                <a:solidFill>
                  <a:schemeClr val="bg1"/>
                </a:solidFill>
              </a:rPr>
              <a:t>Ruah</a:t>
            </a:r>
            <a:r>
              <a:rPr lang="en-AU" dirty="0" smtClean="0">
                <a:solidFill>
                  <a:schemeClr val="bg1"/>
                </a:solidFill>
              </a:rPr>
              <a:t> (spirit breathed into him)</a:t>
            </a:r>
          </a:p>
          <a:p>
            <a:pPr algn="ctr"/>
            <a:r>
              <a:rPr lang="en-AU" dirty="0" smtClean="0">
                <a:solidFill>
                  <a:schemeClr val="bg1"/>
                </a:solidFill>
              </a:rPr>
              <a:t>Jesus </a:t>
            </a:r>
            <a:r>
              <a:rPr lang="mr-IN" dirty="0" smtClean="0">
                <a:solidFill>
                  <a:schemeClr val="bg1"/>
                </a:solidFill>
              </a:rPr>
              <a:t>–</a:t>
            </a:r>
            <a:r>
              <a:rPr lang="en-AU" dirty="0" smtClean="0">
                <a:solidFill>
                  <a:schemeClr val="bg1"/>
                </a:solidFill>
              </a:rPr>
              <a:t> always was </a:t>
            </a:r>
            <a:r>
              <a:rPr lang="mr-IN" dirty="0" smtClean="0">
                <a:solidFill>
                  <a:schemeClr val="bg1"/>
                </a:solidFill>
              </a:rPr>
              <a:t>–</a:t>
            </a:r>
            <a:r>
              <a:rPr lang="en-AU" dirty="0" smtClean="0">
                <a:solidFill>
                  <a:schemeClr val="bg1"/>
                </a:solidFill>
              </a:rPr>
              <a:t> creator </a:t>
            </a:r>
            <a:r>
              <a:rPr lang="mr-IN" dirty="0" smtClean="0">
                <a:solidFill>
                  <a:schemeClr val="bg1"/>
                </a:solidFill>
              </a:rPr>
              <a:t>–</a:t>
            </a:r>
            <a:r>
              <a:rPr lang="en-AU" dirty="0" smtClean="0">
                <a:solidFill>
                  <a:schemeClr val="bg1"/>
                </a:solidFill>
              </a:rPr>
              <a:t> Spiritual being, given flesh to dwell with us</a:t>
            </a:r>
          </a:p>
          <a:p>
            <a:pPr algn="ctr"/>
            <a:r>
              <a:rPr lang="en-AU" dirty="0" smtClean="0">
                <a:solidFill>
                  <a:schemeClr val="bg1"/>
                </a:solidFill>
              </a:rPr>
              <a:t>Jesus Christ became a life-giving Spirit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endParaRPr lang="en-AU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073524"/>
            <a:ext cx="9144000" cy="1107996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We will be given Spiritual bodies, just like Jesus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I’ll let you in on a little secret, “Death isn’t the end.  We will be instantly changed”</a:t>
            </a:r>
            <a:endParaRPr lang="en-US" sz="2200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93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3" grpId="0" uiExpand="1" build="p" animBg="1"/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259632" y="0"/>
            <a:ext cx="7524328" cy="1707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800" i="1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“</a:t>
            </a:r>
            <a:r>
              <a:rPr lang="en-AU" sz="2800" i="1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Death is swallowed up in victory.” </a:t>
            </a:r>
            <a:endParaRPr lang="en-GB" sz="2800" i="1" dirty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pPr marL="609600" indent="-609600">
              <a:lnSpc>
                <a:spcPct val="115000"/>
              </a:lnSpc>
              <a:spcAft>
                <a:spcPts val="1000"/>
              </a:spcAft>
              <a:tabLst>
                <a:tab pos="127000" algn="r"/>
                <a:tab pos="254000" algn="l"/>
              </a:tabLst>
            </a:pPr>
            <a:r>
              <a:rPr lang="en-AU" sz="2800" i="1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	</a:t>
            </a:r>
            <a:r>
              <a:rPr lang="en-AU" sz="2800" b="1" i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55 </a:t>
            </a:r>
            <a:r>
              <a:rPr lang="en-AU" sz="2800" i="1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	“O death, where is your victory? </a:t>
            </a:r>
            <a:endParaRPr lang="en-GB" sz="2800" i="1" dirty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pPr marL="1066800" lvl="1" indent="-203200">
              <a:lnSpc>
                <a:spcPct val="115000"/>
              </a:lnSpc>
              <a:spcAft>
                <a:spcPts val="1000"/>
              </a:spcAft>
            </a:pPr>
            <a:r>
              <a:rPr lang="en-AU" sz="2800" i="1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O death, where is your sting?”</a:t>
            </a:r>
            <a:r>
              <a:rPr lang="en-AU" sz="28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 </a:t>
            </a:r>
            <a:endParaRPr lang="en-GB" sz="2800" dirty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23120" y="1561356"/>
            <a:ext cx="9144000" cy="2871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AU" sz="2800" b="1" baseline="3000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56</a:t>
            </a:r>
            <a:r>
              <a:rPr lang="en-AU" sz="2800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 </a:t>
            </a:r>
            <a:r>
              <a:rPr lang="en-AU" sz="28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The sting of death is sin, and the power of sin is the law.  </a:t>
            </a:r>
            <a:r>
              <a:rPr lang="en-AU" sz="2800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57 </a:t>
            </a:r>
            <a:r>
              <a:rPr lang="en-AU" sz="28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But thanks be to God, who gives us the victory through our Lord Jesus Christ. </a:t>
            </a:r>
            <a:endParaRPr lang="en-GB" sz="2800" dirty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r>
              <a:rPr lang="en-AU" sz="2800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58 </a:t>
            </a:r>
            <a:r>
              <a:rPr lang="en-AU" sz="28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Therefore, my beloved brothers, be steadfast, immovable, always abounding in the work of the Lord, knowing that in the Lord your labour is not in vain.</a:t>
            </a:r>
            <a:r>
              <a:rPr lang="en-GB" sz="28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 </a:t>
            </a:r>
            <a:endParaRPr lang="en-GB" sz="2800" dirty="0">
              <a:solidFill>
                <a:schemeClr val="bg1"/>
              </a:solidFill>
              <a:effectLst/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528" y="4585692"/>
            <a:ext cx="8460432" cy="830997"/>
          </a:xfrm>
          <a:prstGeom prst="rect">
            <a:avLst/>
          </a:prstGeom>
          <a:ln w="15875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sz="2400" b="1" baseline="30000" dirty="0" smtClean="0">
                <a:solidFill>
                  <a:srgbClr val="FFFF00"/>
                </a:solidFill>
                <a:latin typeface="Comic Sans MS" charset="0"/>
                <a:ea typeface="Arial" charset="0"/>
                <a:cs typeface="Arial" charset="0"/>
              </a:rPr>
              <a:t>Romans 6:23</a:t>
            </a:r>
            <a:r>
              <a:rPr lang="en-US" sz="2400" b="1" baseline="30000" dirty="0">
                <a:solidFill>
                  <a:srgbClr val="FFFF00"/>
                </a:solidFill>
                <a:latin typeface="Comic Sans MS" charset="0"/>
                <a:ea typeface="Arial" charset="0"/>
                <a:cs typeface="Arial" charset="0"/>
              </a:rPr>
              <a:t> </a:t>
            </a:r>
            <a:r>
              <a:rPr lang="en-US" sz="2400" dirty="0">
                <a:solidFill>
                  <a:srgbClr val="FFFF00"/>
                </a:solidFill>
                <a:latin typeface="Comic Sans MS" charset="0"/>
                <a:ea typeface="Arial" charset="0"/>
                <a:cs typeface="Times New Roman" charset="0"/>
              </a:rPr>
              <a:t>For the wages of sin is death, but the free gift of God is eternal life in Christ Jesus our Lord.</a:t>
            </a:r>
            <a:r>
              <a:rPr lang="en-GB" sz="2400" dirty="0">
                <a:solidFill>
                  <a:srgbClr val="FFFF00"/>
                </a:solidFill>
              </a:rPr>
              <a:t> </a:t>
            </a:r>
            <a:endParaRPr lang="en-AU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062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2186"/>
            <a:ext cx="76360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u="sng" dirty="0" smtClean="0">
                <a:solidFill>
                  <a:srgbClr val="FFFF00"/>
                </a:solidFill>
              </a:rPr>
              <a:t>We believe in the resurrection of the Body</a:t>
            </a:r>
            <a:endParaRPr lang="en-AU" sz="2400" u="sng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19" y="409228"/>
            <a:ext cx="9144000" cy="1384995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What you sow does not come to life unless it dies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Our physical bodies are not suitable for eternity </a:t>
            </a:r>
            <a:b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en-US" sz="2000" i="1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(Perishable / Imperishable;  </a:t>
            </a:r>
            <a:r>
              <a:rPr lang="en-US" sz="2000" i="1" dirty="0" err="1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D</a:t>
            </a:r>
            <a:r>
              <a:rPr lang="en-US" sz="2000" i="1" dirty="0" err="1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ishonourably</a:t>
            </a:r>
            <a:r>
              <a:rPr lang="en-US" sz="2000" i="1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disposed of / Raised in honour;  </a:t>
            </a:r>
            <a:r>
              <a:rPr lang="en-US" sz="2000" i="1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Sown in weakness / </a:t>
            </a:r>
            <a:r>
              <a:rPr lang="en-US" sz="2000" i="1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Raised in Power;  </a:t>
            </a:r>
            <a:r>
              <a:rPr lang="en-US" sz="2000" i="1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Natural </a:t>
            </a:r>
            <a:r>
              <a:rPr lang="en-US" sz="2000" i="1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/ Spiritual)</a:t>
            </a:r>
            <a:endParaRPr lang="en-US" sz="2200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1133" y="1794223"/>
            <a:ext cx="8064896" cy="1200329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first man </a:t>
            </a:r>
            <a:r>
              <a:rPr lang="en-AU" dirty="0" err="1" smtClean="0">
                <a:solidFill>
                  <a:schemeClr val="bg1"/>
                </a:solidFill>
                <a:latin typeface="Times New Roman" charset="0"/>
                <a:ea typeface="Arial" charset="0"/>
              </a:rPr>
              <a:t>אָדָם</a:t>
            </a:r>
            <a:r>
              <a:rPr lang="en-AU" dirty="0" smtClean="0">
                <a:solidFill>
                  <a:schemeClr val="bg1"/>
                </a:solidFill>
                <a:latin typeface="Times New Roman" charset="0"/>
                <a:ea typeface="Arial" charset="0"/>
              </a:rPr>
              <a:t>   . (Adam) =  man </a:t>
            </a:r>
            <a:r>
              <a:rPr lang="en-AU" dirty="0" smtClean="0"/>
              <a:t>“      </a:t>
            </a:r>
            <a:r>
              <a:rPr lang="en-AU" dirty="0" smtClean="0">
                <a:solidFill>
                  <a:schemeClr val="bg1"/>
                </a:solidFill>
              </a:rPr>
              <a:t>dirt = </a:t>
            </a:r>
            <a:r>
              <a:rPr lang="en-AU" dirty="0" err="1">
                <a:solidFill>
                  <a:schemeClr val="bg1"/>
                </a:solidFill>
              </a:rPr>
              <a:t>אֲדָמ</a:t>
            </a:r>
            <a:r>
              <a:rPr lang="en-AU" dirty="0">
                <a:solidFill>
                  <a:schemeClr val="bg1"/>
                </a:solidFill>
              </a:rPr>
              <a:t>ָ֖</a:t>
            </a:r>
            <a:r>
              <a:rPr lang="en-AU" dirty="0" err="1">
                <a:solidFill>
                  <a:schemeClr val="bg1"/>
                </a:solidFill>
              </a:rPr>
              <a:t>ה</a:t>
            </a:r>
            <a:r>
              <a:rPr lang="en-AU" dirty="0">
                <a:solidFill>
                  <a:schemeClr val="bg1"/>
                </a:solidFill>
              </a:rPr>
              <a:t> (</a:t>
            </a:r>
            <a:r>
              <a:rPr lang="en-AU" dirty="0" err="1">
                <a:solidFill>
                  <a:schemeClr val="bg1"/>
                </a:solidFill>
              </a:rPr>
              <a:t>adamah</a:t>
            </a:r>
            <a:r>
              <a:rPr lang="en-AU" dirty="0" smtClean="0">
                <a:solidFill>
                  <a:schemeClr val="bg1"/>
                </a:solidFill>
              </a:rPr>
              <a:t>)</a:t>
            </a:r>
          </a:p>
          <a:p>
            <a:pPr algn="ctr"/>
            <a:r>
              <a:rPr lang="en-AU" dirty="0" smtClean="0">
                <a:solidFill>
                  <a:schemeClr val="bg1"/>
                </a:solidFill>
              </a:rPr>
              <a:t>Adam </a:t>
            </a:r>
            <a:r>
              <a:rPr lang="mr-IN" dirty="0" smtClean="0">
                <a:solidFill>
                  <a:schemeClr val="bg1"/>
                </a:solidFill>
              </a:rPr>
              <a:t>–</a:t>
            </a:r>
            <a:r>
              <a:rPr lang="en-AU" dirty="0" smtClean="0">
                <a:solidFill>
                  <a:schemeClr val="bg1"/>
                </a:solidFill>
              </a:rPr>
              <a:t> created from dirt </a:t>
            </a:r>
            <a:r>
              <a:rPr lang="mr-IN" dirty="0" smtClean="0">
                <a:solidFill>
                  <a:schemeClr val="bg1"/>
                </a:solidFill>
              </a:rPr>
              <a:t>–</a:t>
            </a:r>
            <a:r>
              <a:rPr lang="en-AU" dirty="0" smtClean="0">
                <a:solidFill>
                  <a:schemeClr val="bg1"/>
                </a:solidFill>
              </a:rPr>
              <a:t> </a:t>
            </a:r>
            <a:r>
              <a:rPr lang="en-AU" dirty="0" err="1" smtClean="0">
                <a:solidFill>
                  <a:schemeClr val="bg1"/>
                </a:solidFill>
              </a:rPr>
              <a:t>Ruah</a:t>
            </a:r>
            <a:r>
              <a:rPr lang="en-AU" dirty="0" smtClean="0">
                <a:solidFill>
                  <a:schemeClr val="bg1"/>
                </a:solidFill>
              </a:rPr>
              <a:t> (spirit breathed into him)</a:t>
            </a:r>
          </a:p>
          <a:p>
            <a:pPr algn="ctr"/>
            <a:r>
              <a:rPr lang="en-AU" dirty="0" smtClean="0">
                <a:solidFill>
                  <a:schemeClr val="bg1"/>
                </a:solidFill>
              </a:rPr>
              <a:t>Jesus </a:t>
            </a:r>
            <a:r>
              <a:rPr lang="mr-IN" dirty="0" smtClean="0">
                <a:solidFill>
                  <a:schemeClr val="bg1"/>
                </a:solidFill>
              </a:rPr>
              <a:t>–</a:t>
            </a:r>
            <a:r>
              <a:rPr lang="en-AU" dirty="0" smtClean="0">
                <a:solidFill>
                  <a:schemeClr val="bg1"/>
                </a:solidFill>
              </a:rPr>
              <a:t> always was </a:t>
            </a:r>
            <a:r>
              <a:rPr lang="mr-IN" dirty="0" smtClean="0">
                <a:solidFill>
                  <a:schemeClr val="bg1"/>
                </a:solidFill>
              </a:rPr>
              <a:t>–</a:t>
            </a:r>
            <a:r>
              <a:rPr lang="en-AU" dirty="0" smtClean="0">
                <a:solidFill>
                  <a:schemeClr val="bg1"/>
                </a:solidFill>
              </a:rPr>
              <a:t> creator </a:t>
            </a:r>
            <a:r>
              <a:rPr lang="mr-IN" dirty="0" smtClean="0">
                <a:solidFill>
                  <a:schemeClr val="bg1"/>
                </a:solidFill>
              </a:rPr>
              <a:t>–</a:t>
            </a:r>
            <a:r>
              <a:rPr lang="en-AU" dirty="0" smtClean="0">
                <a:solidFill>
                  <a:schemeClr val="bg1"/>
                </a:solidFill>
              </a:rPr>
              <a:t> Spiritual being, given flesh to dwell with us</a:t>
            </a:r>
          </a:p>
          <a:p>
            <a:pPr algn="ctr"/>
            <a:r>
              <a:rPr lang="en-AU" dirty="0" smtClean="0">
                <a:solidFill>
                  <a:schemeClr val="bg1"/>
                </a:solidFill>
              </a:rPr>
              <a:t>Jesus Christ became a life-giving Spirit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endParaRPr lang="en-AU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962126"/>
            <a:ext cx="9144000" cy="1785104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We will be given Spiritual bodies, just like Jesus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I’ll let you in on a little secret, “Death isn’t the end.  We will be instantly changed”</a:t>
            </a:r>
            <a:endParaRPr lang="en-US" sz="2200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“Sin” gives death it’s “sting”.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“God’s good Law” reveals our true nature </a:t>
            </a:r>
            <a:r>
              <a:rPr lang="mr-IN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our utter sinfulness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4625274"/>
            <a:ext cx="9144000" cy="1107996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Man’s answer is to “condone sin”.  God’s answer is to “pardon sin”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Eternal life is neither deserved, nor earned.  The repentant sinner gains life.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>
                <a:solidFill>
                  <a:srgbClr val="FFFF00"/>
                </a:solidFill>
                <a:latin typeface="Comic Sans MS" charset="0"/>
                <a:ea typeface="Comic Sans MS" charset="0"/>
                <a:cs typeface="Comic Sans MS" charset="0"/>
              </a:rPr>
              <a:t>Death is swallowed up in victory through our Lord Jesus </a:t>
            </a:r>
            <a:r>
              <a:rPr lang="en-US" sz="2200" dirty="0" smtClean="0">
                <a:solidFill>
                  <a:srgbClr val="FFFF00"/>
                </a:solidFill>
                <a:latin typeface="Comic Sans MS" charset="0"/>
                <a:ea typeface="Comic Sans MS" charset="0"/>
                <a:cs typeface="Comic Sans MS" charset="0"/>
              </a:rPr>
              <a:t>Christ</a:t>
            </a:r>
            <a:endParaRPr lang="en-US" sz="2200" dirty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512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64620</TotalTime>
  <Words>481</Words>
  <Application>Microsoft Macintosh PowerPoint</Application>
  <PresentationFormat>On-screen Show (16:10)</PresentationFormat>
  <Paragraphs>58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Comic Sans MS</vt:lpstr>
      <vt:lpstr>Times New Roman</vt:lpstr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1030</cp:revision>
  <cp:lastPrinted>2018-07-20T00:47:42Z</cp:lastPrinted>
  <dcterms:created xsi:type="dcterms:W3CDTF">2016-11-04T06:28:01Z</dcterms:created>
  <dcterms:modified xsi:type="dcterms:W3CDTF">2018-07-20T00:47:48Z</dcterms:modified>
</cp:coreProperties>
</file>